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442" r:id="rId3"/>
    <p:sldId id="443" r:id="rId4"/>
    <p:sldId id="434" r:id="rId5"/>
    <p:sldId id="433" r:id="rId6"/>
    <p:sldId id="435" r:id="rId7"/>
    <p:sldId id="436" r:id="rId8"/>
    <p:sldId id="272" r:id="rId9"/>
    <p:sldId id="338" r:id="rId10"/>
    <p:sldId id="30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p:cViewPr varScale="1">
        <p:scale>
          <a:sx n="75" d="100"/>
          <a:sy n="75" d="100"/>
        </p:scale>
        <p:origin x="82"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806D9-2D94-4813-A554-BD8DE4A302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7AAB7E-E349-4D56-8CA6-67FA869717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18998F-C811-4709-9AA8-B95C0763BAA4}"/>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8CE4CCBE-3A4C-4A9D-83E8-B0438F5D49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381230-FD64-400A-9352-F4C27CC27740}"/>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70667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05CCE-BEB0-42B7-ACA8-A1DDCD4D9F2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BA7562-4C58-4809-8A35-45EE575D03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46C5FD-DB51-46EE-A2F9-D71C1385FC1B}"/>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8C1C337A-6DFF-46A8-8E3F-33AE4E9EDE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28309-63E2-4240-BE82-6568E6630B0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099899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43289F-B060-45A5-B0C2-DC3B2A5F00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4EA2AF-6DC6-4FEF-87B5-8D87FD046D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672C71-D013-4424-A3C3-00094B518FD0}"/>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F1B2A38D-3E82-442B-8959-530FC7DE22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8DAEF-5513-40C4-8C21-D9BC5B7CC12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22893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D4B4-F45B-4519-A8D0-4B37DC49BC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7F57E7-882B-4B70-956E-D7450FFBA4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79F5C-3093-4049-B48E-BDCFCB82F577}"/>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F3DD38AB-7A8D-482E-A960-F1DAA44FB2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B8BA37-B62E-49B6-B7B0-5B8752DB241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377495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6208-A41B-40D5-8E3F-FC1601CFE6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15792F-80B4-47C5-9AF6-9C69DB3B0C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B52E2EA-4069-4C17-A9DE-3506AB0A3BDF}"/>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74B86C1A-FCC9-403C-A218-5C87E5C182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FAF8-5EE5-40DF-A11F-D49EE5A92AC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182222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10B34-9C23-47BE-974F-672ECAABE6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1ADEED-50EC-4BB5-947F-F41C735A525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7713D4-2049-4F68-86BC-F45A8A745A8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22B6E1-2C84-448F-90BD-F2FA881B190A}"/>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95B7471F-F2AC-409D-A847-33970E7508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192476-280F-4588-B11B-F4C54038DA8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624225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B0EC-45F6-404C-8BEF-0625F558B4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B7D80C-DEA7-4AE3-B9CE-7A4D268D73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3185DF3-89CD-4423-9C62-0F523E549B3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5E32B7-A4C8-4628-8BC1-27869C58D7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FCF762-4F65-4091-91BB-DD5FD3521D7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942D7E-39B4-463C-8E2D-77D8BAD99E07}"/>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8" name="Footer Placeholder 7">
            <a:extLst>
              <a:ext uri="{FF2B5EF4-FFF2-40B4-BE49-F238E27FC236}">
                <a16:creationId xmlns:a16="http://schemas.microsoft.com/office/drawing/2014/main" id="{EA97CE60-4A36-4D37-8939-5E1D6E9935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02DBF3-7211-4647-ADE7-86098882656E}"/>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24190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FB26C-C764-4EE9-9531-2DC51E6EA6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DB7A74-C87A-4618-A41B-56C54DCCF4E2}"/>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4" name="Footer Placeholder 3">
            <a:extLst>
              <a:ext uri="{FF2B5EF4-FFF2-40B4-BE49-F238E27FC236}">
                <a16:creationId xmlns:a16="http://schemas.microsoft.com/office/drawing/2014/main" id="{BEC38245-E4FE-4B12-8364-FE3F952B7A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1ADB53-729C-4D8B-A64E-65831B613DF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01789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83641C-6529-4425-AAFF-A935D5764128}"/>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3" name="Footer Placeholder 2">
            <a:extLst>
              <a:ext uri="{FF2B5EF4-FFF2-40B4-BE49-F238E27FC236}">
                <a16:creationId xmlns:a16="http://schemas.microsoft.com/office/drawing/2014/main" id="{03E0E56C-8363-4E7F-B748-A227D9727C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485EE2-05EB-4461-BC36-2B71F54D0B0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6688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71A9-E655-4957-8746-5970C085A1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F9B205-4249-4D5E-ADF3-6FF6C2A3EB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20DEE3-B7DB-43B2-A328-F2FBDDB1B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6793F9-8D84-4647-AE6F-3E10B183D5C4}"/>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E77C77B4-EB25-4E5A-9A69-3515DBB7D4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0B0D45-DC10-4142-BF16-23A9ABB6750A}"/>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4027247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A4420-D890-4F57-832D-5BF2AAF21B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84B1C6-85AB-4C24-9C93-73AC6372AA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E1AB4F-3B24-480A-A816-9DB68C5F6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7D22273-47CA-4BB6-9D76-4E0E4A370F2E}"/>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25ECC221-6232-4EF5-A955-17D59D4460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C034E0-7BC4-4F3A-826B-89BC2E555C3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618453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40BFBE-06A6-4A56-8BC6-590B4FD20B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10B06D-539D-4603-B89C-6CF904C4A5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8B347C-C20C-490A-99F1-832379C6D6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E873D4D5-F30B-4FAD-A23D-D1547581E2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6F3417-FD60-4F06-8D31-DDE84DBEA8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16257-8AEE-465A-9AF0-0540DC64BBB9}" type="slidenum">
              <a:rPr lang="en-US" smtClean="0"/>
              <a:t>‹#›</a:t>
            </a:fld>
            <a:endParaRPr lang="en-US"/>
          </a:p>
        </p:txBody>
      </p:sp>
    </p:spTree>
    <p:extLst>
      <p:ext uri="{BB962C8B-B14F-4D97-AF65-F5344CB8AC3E}">
        <p14:creationId xmlns:p14="http://schemas.microsoft.com/office/powerpoint/2010/main" val="1482287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2BF07-3C06-41DA-8FE2-38C4C2D3A59C}"/>
              </a:ext>
            </a:extLst>
          </p:cNvPr>
          <p:cNvSpPr>
            <a:spLocks noGrp="1"/>
          </p:cNvSpPr>
          <p:nvPr>
            <p:ph type="ctrTitle"/>
          </p:nvPr>
        </p:nvSpPr>
        <p:spPr/>
        <p:txBody>
          <a:bodyPr/>
          <a:lstStyle/>
          <a:p>
            <a:r>
              <a:rPr lang="en-US" dirty="0"/>
              <a:t>Planet images</a:t>
            </a:r>
          </a:p>
        </p:txBody>
      </p:sp>
      <p:sp>
        <p:nvSpPr>
          <p:cNvPr id="3" name="Subtitle 2">
            <a:extLst>
              <a:ext uri="{FF2B5EF4-FFF2-40B4-BE49-F238E27FC236}">
                <a16:creationId xmlns:a16="http://schemas.microsoft.com/office/drawing/2014/main" id="{6E22D555-1588-49B7-8699-6C2E2E89EAAC}"/>
              </a:ext>
            </a:extLst>
          </p:cNvPr>
          <p:cNvSpPr>
            <a:spLocks noGrp="1"/>
          </p:cNvSpPr>
          <p:nvPr>
            <p:ph type="subTitle" idx="1"/>
          </p:nvPr>
        </p:nvSpPr>
        <p:spPr/>
        <p:txBody>
          <a:bodyPr/>
          <a:lstStyle/>
          <a:p>
            <a:r>
              <a:rPr lang="en-US" dirty="0"/>
              <a:t>April 12, 2019</a:t>
            </a:r>
          </a:p>
        </p:txBody>
      </p:sp>
    </p:spTree>
    <p:extLst>
      <p:ext uri="{BB962C8B-B14F-4D97-AF65-F5344CB8AC3E}">
        <p14:creationId xmlns:p14="http://schemas.microsoft.com/office/powerpoint/2010/main" val="211527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nvPr>
        </p:nvGraphicFramePr>
        <p:xfrm>
          <a:off x="0" y="1457960"/>
          <a:ext cx="12192000" cy="655828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48399">
                <a:tc>
                  <a:txBody>
                    <a:bodyPr/>
                    <a:lstStyle/>
                    <a:p>
                      <a:r>
                        <a:rPr lang="en-US" sz="1400" dirty="0"/>
                        <a:t>5.5</a:t>
                      </a:r>
                    </a:p>
                  </a:txBody>
                  <a:tcPr/>
                </a:tc>
                <a:tc>
                  <a:txBody>
                    <a:bodyPr/>
                    <a:lstStyle/>
                    <a:p>
                      <a:r>
                        <a:rPr lang="en-US" sz="1400" dirty="0"/>
                        <a:t>(for poly1, poly3,</a:t>
                      </a:r>
                      <a:r>
                        <a:rPr lang="en-US" sz="1400" baseline="0" dirty="0"/>
                        <a:t> and poly5), go back to the timing validation data exported from Planet Create Validation Data v2 and add ‘confidence level’ for my crop timing and crop intensity validation dataset; use MODIS TS to help replace previous crop intensity classification. For confidence labels, use -1 for no data (i.e. no second crop); 0 for no confidence; 1 for confident</a:t>
                      </a:r>
                      <a:endParaRPr lang="en-US" sz="1400" dirty="0"/>
                    </a:p>
                  </a:txBody>
                  <a:tcPr/>
                </a:tc>
                <a:tc>
                  <a:txBody>
                    <a:bodyPr/>
                    <a:lstStyle/>
                    <a:p>
                      <a:r>
                        <a:rPr lang="en-US" sz="1400" dirty="0"/>
                        <a:t>GEE: Planet Add QA</a:t>
                      </a:r>
                      <a:r>
                        <a:rPr lang="en-US" sz="1400" baseline="0" dirty="0"/>
                        <a:t> for Validation Data</a:t>
                      </a:r>
                      <a:endParaRPr lang="en-US" sz="1400" dirty="0"/>
                    </a:p>
                  </a:txBody>
                  <a:tcPr/>
                </a:tc>
                <a:extLst>
                  <a:ext uri="{0D108BD9-81ED-4DB2-BD59-A6C34878D82A}">
                    <a16:rowId xmlns:a16="http://schemas.microsoft.com/office/drawing/2014/main" val="10006"/>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E0CEB-A3BE-49B8-8F79-E0F359E7EE87}"/>
              </a:ext>
            </a:extLst>
          </p:cNvPr>
          <p:cNvSpPr txBox="1"/>
          <p:nvPr/>
        </p:nvSpPr>
        <p:spPr>
          <a:xfrm>
            <a:off x="4866304" y="2602961"/>
            <a:ext cx="2054217" cy="461665"/>
          </a:xfrm>
          <a:prstGeom prst="rect">
            <a:avLst/>
          </a:prstGeom>
          <a:noFill/>
        </p:spPr>
        <p:txBody>
          <a:bodyPr wrap="none" rtlCol="0">
            <a:spAutoFit/>
          </a:bodyPr>
          <a:lstStyle/>
          <a:p>
            <a:r>
              <a:rPr lang="en-US" sz="2400" dirty="0"/>
              <a:t>Planet imagery</a:t>
            </a:r>
          </a:p>
        </p:txBody>
      </p:sp>
    </p:spTree>
    <p:extLst>
      <p:ext uri="{BB962C8B-B14F-4D97-AF65-F5344CB8AC3E}">
        <p14:creationId xmlns:p14="http://schemas.microsoft.com/office/powerpoint/2010/main" val="817130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E387994-888C-4927-8582-674DF1818890}"/>
              </a:ext>
            </a:extLst>
          </p:cNvPr>
          <p:cNvPicPr>
            <a:picLocks noChangeAspect="1"/>
          </p:cNvPicPr>
          <p:nvPr/>
        </p:nvPicPr>
        <p:blipFill rotWithShape="1">
          <a:blip r:embed="rId2"/>
          <a:srcRect l="26754" t="39852" r="29250" b="15704"/>
          <a:stretch/>
        </p:blipFill>
        <p:spPr>
          <a:xfrm>
            <a:off x="3173670" y="2549356"/>
            <a:ext cx="6082957" cy="3456523"/>
          </a:xfrm>
          <a:prstGeom prst="rect">
            <a:avLst/>
          </a:prstGeom>
        </p:spPr>
      </p:pic>
      <p:sp>
        <p:nvSpPr>
          <p:cNvPr id="2" name="Rectangle 1">
            <a:extLst>
              <a:ext uri="{FF2B5EF4-FFF2-40B4-BE49-F238E27FC236}">
                <a16:creationId xmlns:a16="http://schemas.microsoft.com/office/drawing/2014/main" id="{B8671E94-54D2-4431-AFBD-A1307F30F6B8}"/>
              </a:ext>
            </a:extLst>
          </p:cNvPr>
          <p:cNvSpPr/>
          <p:nvPr/>
        </p:nvSpPr>
        <p:spPr>
          <a:xfrm>
            <a:off x="96982" y="0"/>
            <a:ext cx="11998036" cy="2308324"/>
          </a:xfrm>
          <a:prstGeom prst="rect">
            <a:avLst/>
          </a:prstGeom>
        </p:spPr>
        <p:txBody>
          <a:bodyPr wrap="square">
            <a:spAutoFit/>
          </a:bodyPr>
          <a:lstStyle/>
          <a:p>
            <a:r>
              <a:rPr lang="en-US" b="1" dirty="0"/>
              <a:t>New MT location to download Planet</a:t>
            </a:r>
          </a:p>
          <a:p>
            <a:endParaRPr lang="en-US" b="1" dirty="0"/>
          </a:p>
          <a:p>
            <a:pPr marL="285750" indent="-285750">
              <a:buFontTx/>
              <a:buChar char="-"/>
            </a:pPr>
            <a:r>
              <a:rPr lang="en-US" dirty="0"/>
              <a:t>The locations of these polys are based on </a:t>
            </a:r>
            <a:r>
              <a:rPr lang="en-US" dirty="0" err="1"/>
              <a:t>on</a:t>
            </a:r>
            <a:r>
              <a:rPr lang="en-US" dirty="0"/>
              <a:t> soy_pts_agsat1, so only download for 2016-2017. Try to go for about 30 to 40 fields in different locations instead of 80 fields in a single location because of potential bias due to cloudy days</a:t>
            </a:r>
          </a:p>
          <a:p>
            <a:pPr marL="285750" indent="-285750">
              <a:buFontTx/>
              <a:buChar char="-"/>
            </a:pPr>
            <a:r>
              <a:rPr lang="en-US" dirty="0"/>
              <a:t>In MT, look at a place with SC (based on </a:t>
            </a:r>
            <a:r>
              <a:rPr lang="en-US" dirty="0" err="1"/>
              <a:t>agsat</a:t>
            </a:r>
            <a:r>
              <a:rPr lang="en-US" dirty="0"/>
              <a:t> training) and download for a place with known SC – useful for seeing accuracy of classifying SC</a:t>
            </a:r>
          </a:p>
          <a:p>
            <a:pPr marL="285750" indent="-285750">
              <a:buFontTx/>
              <a:buChar char="-"/>
            </a:pPr>
            <a:r>
              <a:rPr lang="en-US" dirty="0"/>
              <a:t>Download all of these in for 2016- 2017</a:t>
            </a:r>
          </a:p>
          <a:p>
            <a:pPr marL="285750" indent="-285750">
              <a:buFontTx/>
              <a:buChar char="-"/>
            </a:pPr>
            <a:r>
              <a:rPr lang="en-US" dirty="0"/>
              <a:t>Order of priority: poly 11 (has SC), poly 12, poly 14, poly 13, poly 15</a:t>
            </a:r>
          </a:p>
        </p:txBody>
      </p:sp>
      <p:sp>
        <p:nvSpPr>
          <p:cNvPr id="4" name="Rectangle 3">
            <a:extLst>
              <a:ext uri="{FF2B5EF4-FFF2-40B4-BE49-F238E27FC236}">
                <a16:creationId xmlns:a16="http://schemas.microsoft.com/office/drawing/2014/main" id="{177CA38B-3FAE-476D-B983-A185E98E8052}"/>
              </a:ext>
            </a:extLst>
          </p:cNvPr>
          <p:cNvSpPr/>
          <p:nvPr/>
        </p:nvSpPr>
        <p:spPr>
          <a:xfrm>
            <a:off x="4374342" y="3637280"/>
            <a:ext cx="746298" cy="307777"/>
          </a:xfrm>
          <a:prstGeom prst="rect">
            <a:avLst/>
          </a:prstGeom>
        </p:spPr>
        <p:txBody>
          <a:bodyPr wrap="square">
            <a:spAutoFit/>
          </a:bodyPr>
          <a:lstStyle/>
          <a:p>
            <a:r>
              <a:rPr lang="en-US" sz="1400" b="1" dirty="0"/>
              <a:t>Poly 5</a:t>
            </a:r>
          </a:p>
        </p:txBody>
      </p:sp>
      <p:sp>
        <p:nvSpPr>
          <p:cNvPr id="5" name="Rectangle 4">
            <a:extLst>
              <a:ext uri="{FF2B5EF4-FFF2-40B4-BE49-F238E27FC236}">
                <a16:creationId xmlns:a16="http://schemas.microsoft.com/office/drawing/2014/main" id="{DBE2F838-83CF-4118-9618-59146478B8BE}"/>
              </a:ext>
            </a:extLst>
          </p:cNvPr>
          <p:cNvSpPr/>
          <p:nvPr/>
        </p:nvSpPr>
        <p:spPr>
          <a:xfrm>
            <a:off x="3099262" y="4036497"/>
            <a:ext cx="746298" cy="307777"/>
          </a:xfrm>
          <a:prstGeom prst="rect">
            <a:avLst/>
          </a:prstGeom>
        </p:spPr>
        <p:txBody>
          <a:bodyPr wrap="square">
            <a:spAutoFit/>
          </a:bodyPr>
          <a:lstStyle/>
          <a:p>
            <a:r>
              <a:rPr lang="en-US" sz="1400" b="1" dirty="0"/>
              <a:t>Poly 13</a:t>
            </a:r>
          </a:p>
        </p:txBody>
      </p:sp>
      <p:sp>
        <p:nvSpPr>
          <p:cNvPr id="6" name="Rectangle 5">
            <a:extLst>
              <a:ext uri="{FF2B5EF4-FFF2-40B4-BE49-F238E27FC236}">
                <a16:creationId xmlns:a16="http://schemas.microsoft.com/office/drawing/2014/main" id="{394C8D37-93D3-49AB-B25C-6C16972D0338}"/>
              </a:ext>
            </a:extLst>
          </p:cNvPr>
          <p:cNvSpPr/>
          <p:nvPr/>
        </p:nvSpPr>
        <p:spPr>
          <a:xfrm>
            <a:off x="7577051" y="5062657"/>
            <a:ext cx="944418" cy="523220"/>
          </a:xfrm>
          <a:prstGeom prst="rect">
            <a:avLst/>
          </a:prstGeom>
        </p:spPr>
        <p:txBody>
          <a:bodyPr wrap="square">
            <a:spAutoFit/>
          </a:bodyPr>
          <a:lstStyle/>
          <a:p>
            <a:r>
              <a:rPr lang="en-US" sz="1400" b="1" dirty="0"/>
              <a:t>Poly 11 (has SC)</a:t>
            </a:r>
          </a:p>
        </p:txBody>
      </p:sp>
      <p:sp>
        <p:nvSpPr>
          <p:cNvPr id="7" name="Rectangle 6">
            <a:extLst>
              <a:ext uri="{FF2B5EF4-FFF2-40B4-BE49-F238E27FC236}">
                <a16:creationId xmlns:a16="http://schemas.microsoft.com/office/drawing/2014/main" id="{B09EEE8A-F442-4C27-A58F-1AFCDCB0AC3C}"/>
              </a:ext>
            </a:extLst>
          </p:cNvPr>
          <p:cNvSpPr/>
          <p:nvPr/>
        </p:nvSpPr>
        <p:spPr>
          <a:xfrm>
            <a:off x="8598481" y="4252834"/>
            <a:ext cx="746298" cy="307777"/>
          </a:xfrm>
          <a:prstGeom prst="rect">
            <a:avLst/>
          </a:prstGeom>
        </p:spPr>
        <p:txBody>
          <a:bodyPr wrap="square">
            <a:spAutoFit/>
          </a:bodyPr>
          <a:lstStyle/>
          <a:p>
            <a:r>
              <a:rPr lang="en-US" sz="1400" b="1" dirty="0"/>
              <a:t>Poly 14</a:t>
            </a:r>
          </a:p>
        </p:txBody>
      </p:sp>
      <p:sp>
        <p:nvSpPr>
          <p:cNvPr id="8" name="Rectangle 7">
            <a:extLst>
              <a:ext uri="{FF2B5EF4-FFF2-40B4-BE49-F238E27FC236}">
                <a16:creationId xmlns:a16="http://schemas.microsoft.com/office/drawing/2014/main" id="{2A275CA3-67AD-49A5-B851-14D12AC8DAE4}"/>
              </a:ext>
            </a:extLst>
          </p:cNvPr>
          <p:cNvSpPr/>
          <p:nvPr/>
        </p:nvSpPr>
        <p:spPr>
          <a:xfrm>
            <a:off x="6126480" y="2858551"/>
            <a:ext cx="746298" cy="307777"/>
          </a:xfrm>
          <a:prstGeom prst="rect">
            <a:avLst/>
          </a:prstGeom>
        </p:spPr>
        <p:txBody>
          <a:bodyPr wrap="square">
            <a:spAutoFit/>
          </a:bodyPr>
          <a:lstStyle/>
          <a:p>
            <a:r>
              <a:rPr lang="en-US" sz="1400" b="1" dirty="0"/>
              <a:t>Poly 12</a:t>
            </a:r>
          </a:p>
        </p:txBody>
      </p:sp>
      <p:sp>
        <p:nvSpPr>
          <p:cNvPr id="10" name="Rectangle 9">
            <a:extLst>
              <a:ext uri="{FF2B5EF4-FFF2-40B4-BE49-F238E27FC236}">
                <a16:creationId xmlns:a16="http://schemas.microsoft.com/office/drawing/2014/main" id="{FE83A90B-1218-4FE1-BDEF-47290746EA3B}"/>
              </a:ext>
            </a:extLst>
          </p:cNvPr>
          <p:cNvSpPr/>
          <p:nvPr/>
        </p:nvSpPr>
        <p:spPr>
          <a:xfrm>
            <a:off x="5603904" y="3781008"/>
            <a:ext cx="944418" cy="307777"/>
          </a:xfrm>
          <a:prstGeom prst="rect">
            <a:avLst/>
          </a:prstGeom>
        </p:spPr>
        <p:txBody>
          <a:bodyPr wrap="square">
            <a:spAutoFit/>
          </a:bodyPr>
          <a:lstStyle/>
          <a:p>
            <a:r>
              <a:rPr lang="en-US" sz="1400" b="1" dirty="0"/>
              <a:t>Poly 15</a:t>
            </a:r>
          </a:p>
        </p:txBody>
      </p:sp>
    </p:spTree>
    <p:extLst>
      <p:ext uri="{BB962C8B-B14F-4D97-AF65-F5344CB8AC3E}">
        <p14:creationId xmlns:p14="http://schemas.microsoft.com/office/powerpoint/2010/main" val="1852501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8E300C-AC54-4A11-995F-F191D37AE3DE}"/>
              </a:ext>
            </a:extLst>
          </p:cNvPr>
          <p:cNvSpPr txBox="1"/>
          <p:nvPr/>
        </p:nvSpPr>
        <p:spPr>
          <a:xfrm>
            <a:off x="4866304" y="2511521"/>
            <a:ext cx="2306529" cy="461665"/>
          </a:xfrm>
          <a:prstGeom prst="rect">
            <a:avLst/>
          </a:prstGeom>
          <a:noFill/>
        </p:spPr>
        <p:txBody>
          <a:bodyPr wrap="none" rtlCol="0">
            <a:spAutoFit/>
          </a:bodyPr>
          <a:lstStyle/>
          <a:p>
            <a:r>
              <a:rPr lang="en-US" sz="2400" dirty="0"/>
              <a:t>Timing algorithm</a:t>
            </a:r>
          </a:p>
        </p:txBody>
      </p:sp>
    </p:spTree>
    <p:extLst>
      <p:ext uri="{BB962C8B-B14F-4D97-AF65-F5344CB8AC3E}">
        <p14:creationId xmlns:p14="http://schemas.microsoft.com/office/powerpoint/2010/main" val="18140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1710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3215552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1031271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97B5A-FBCE-45BC-957C-3E5A5FFFFFAB}"/>
              </a:ext>
            </a:extLst>
          </p:cNvPr>
          <p:cNvSpPr txBox="1"/>
          <p:nvPr/>
        </p:nvSpPr>
        <p:spPr>
          <a:xfrm>
            <a:off x="191588" y="0"/>
            <a:ext cx="11808823" cy="2739211"/>
          </a:xfrm>
          <a:prstGeom prst="rect">
            <a:avLst/>
          </a:prstGeom>
          <a:noFill/>
        </p:spPr>
        <p:txBody>
          <a:bodyPr wrap="square" rtlCol="0">
            <a:spAutoFit/>
          </a:bodyPr>
          <a:lstStyle/>
          <a:p>
            <a:r>
              <a:rPr lang="en-US" dirty="0"/>
              <a:t>Crop timing</a:t>
            </a:r>
          </a:p>
          <a:p>
            <a:pPr marL="285750" indent="-285750">
              <a:buFont typeface="Arial" panose="020B0604020202020204" pitchFamily="34" charset="0"/>
              <a:buChar char="•"/>
            </a:pPr>
            <a:r>
              <a:rPr lang="en-US" sz="1400" dirty="0"/>
              <a:t>For natural vs </a:t>
            </a:r>
            <a:r>
              <a:rPr lang="en-US" sz="1400" dirty="0" err="1"/>
              <a:t>agri</a:t>
            </a:r>
            <a:r>
              <a:rPr lang="en-US" sz="1400" dirty="0"/>
              <a:t> accuracy, try masking edges and masking by crop cycle and peak EVI target only </a:t>
            </a:r>
            <a:r>
              <a:rPr lang="en-US" sz="1400" dirty="0" err="1"/>
              <a:t>agri</a:t>
            </a:r>
            <a:endParaRPr lang="en-US" sz="1400" dirty="0"/>
          </a:p>
          <a:p>
            <a:pPr marL="285750" indent="-285750">
              <a:buFont typeface="Arial" panose="020B0604020202020204" pitchFamily="34" charset="0"/>
              <a:buChar char="•"/>
            </a:pPr>
            <a:r>
              <a:rPr lang="en-US" sz="1400" dirty="0"/>
              <a:t>Look at the dates corresponding to the low error fields and see if they represent the full range of crop dates represented by all the fields, because there might be a bias towards fields that were planted at a time when there weren’t clouds. This bias would also be solved if there are many locations of validation data.</a:t>
            </a:r>
          </a:p>
          <a:p>
            <a:pPr marL="285750" indent="-285750">
              <a:buFont typeface="Arial" panose="020B0604020202020204" pitchFamily="34" charset="0"/>
              <a:buChar char="•"/>
            </a:pPr>
            <a:r>
              <a:rPr lang="en-US" sz="1400" dirty="0"/>
              <a:t>Check QA/QC for the small peak before the larger peak (base threshold off places we know are DC and what the peak height is), and also chase down the algorithm error in the red pixel in Mato Grosso timing validation</a:t>
            </a:r>
          </a:p>
          <a:p>
            <a:pPr marL="342900" indent="-342900">
              <a:buFont typeface="Arial" panose="020B0604020202020204" pitchFamily="34" charset="0"/>
              <a:buChar char="•"/>
            </a:pPr>
            <a:r>
              <a:rPr lang="en-US" sz="1400" dirty="0"/>
              <a:t>Attach error distributions to crop timing estimates</a:t>
            </a:r>
          </a:p>
          <a:p>
            <a:pPr marL="800100" lvl="1" indent="-342900">
              <a:buFont typeface="Arial" panose="020B0604020202020204" pitchFamily="34" charset="0"/>
              <a:buChar char="•"/>
            </a:pPr>
            <a:r>
              <a:rPr lang="en-US" sz="1400" dirty="0"/>
              <a:t>At pixel and field/aggregated scale</a:t>
            </a:r>
          </a:p>
          <a:p>
            <a:pPr marL="800100" lvl="1" indent="-342900">
              <a:buFont typeface="Arial" panose="020B0604020202020204" pitchFamily="34" charset="0"/>
              <a:buChar char="•"/>
            </a:pPr>
            <a:r>
              <a:rPr lang="en-US" sz="1400" dirty="0"/>
              <a:t>Based on width of validation range and ‘range error’</a:t>
            </a:r>
          </a:p>
          <a:p>
            <a:pPr marL="800100" lvl="1" indent="-342900">
              <a:buFont typeface="Arial" panose="020B0604020202020204" pitchFamily="34" charset="0"/>
              <a:buChar char="•"/>
            </a:pPr>
            <a:r>
              <a:rPr lang="en-US" sz="1400" dirty="0"/>
              <a:t>Do all pixels/cells have the same error?</a:t>
            </a:r>
          </a:p>
          <a:p>
            <a:pPr marL="800100" lvl="1" indent="-342900">
              <a:buFont typeface="Arial" panose="020B0604020202020204" pitchFamily="34" charset="0"/>
              <a:buChar char="•"/>
            </a:pPr>
            <a:r>
              <a:rPr lang="en-US" sz="1400" dirty="0"/>
              <a:t>Separate errors for p1, (h1 + p2), and h2 (due to likelihood of clouds impacting TS analysis)</a:t>
            </a:r>
            <a:endParaRPr lang="en-US" dirty="0"/>
          </a:p>
        </p:txBody>
      </p:sp>
      <p:sp>
        <p:nvSpPr>
          <p:cNvPr id="4" name="TextBox 3">
            <a:extLst>
              <a:ext uri="{FF2B5EF4-FFF2-40B4-BE49-F238E27FC236}">
                <a16:creationId xmlns:a16="http://schemas.microsoft.com/office/drawing/2014/main" id="{E6C590E7-A6E8-4A04-B777-AE7C085B83D4}"/>
              </a:ext>
            </a:extLst>
          </p:cNvPr>
          <p:cNvSpPr txBox="1"/>
          <p:nvPr/>
        </p:nvSpPr>
        <p:spPr>
          <a:xfrm>
            <a:off x="96390" y="3503237"/>
            <a:ext cx="11485577" cy="1231106"/>
          </a:xfrm>
          <a:prstGeom prst="rect">
            <a:avLst/>
          </a:prstGeom>
          <a:noFill/>
        </p:spPr>
        <p:txBody>
          <a:bodyPr wrap="square" rtlCol="0">
            <a:spAutoFit/>
          </a:bodyPr>
          <a:lstStyle/>
          <a:p>
            <a:r>
              <a:rPr lang="en-US" dirty="0"/>
              <a:t>NEXT Planet image downloads:</a:t>
            </a:r>
          </a:p>
          <a:p>
            <a:pPr marL="285750" indent="-285750">
              <a:buFontTx/>
              <a:buChar char="-"/>
            </a:pPr>
            <a:r>
              <a:rPr lang="en-US" sz="1400" dirty="0">
                <a:solidFill>
                  <a:srgbClr val="FF0000"/>
                </a:solidFill>
              </a:rPr>
              <a:t>For poly6 to 8 (based on soy_pts_agsat1), only download for 2016-2017. these are in MT – try to go for about 30 to 40 fields in different locations instead of 80 fields in a single location because of potential bias due to cloudy days</a:t>
            </a:r>
          </a:p>
          <a:p>
            <a:pPr marL="285750" indent="-285750">
              <a:buFontTx/>
              <a:buChar char="-"/>
            </a:pPr>
            <a:r>
              <a:rPr lang="en-US" sz="1400" dirty="0">
                <a:solidFill>
                  <a:srgbClr val="FF0000"/>
                </a:solidFill>
              </a:rPr>
              <a:t>In MT, look at a place with SC (based on </a:t>
            </a:r>
            <a:r>
              <a:rPr lang="en-US" sz="1400" dirty="0" err="1">
                <a:solidFill>
                  <a:srgbClr val="FF0000"/>
                </a:solidFill>
              </a:rPr>
              <a:t>agsat</a:t>
            </a:r>
            <a:r>
              <a:rPr lang="en-US" sz="1400" dirty="0">
                <a:solidFill>
                  <a:srgbClr val="FF0000"/>
                </a:solidFill>
              </a:rPr>
              <a:t> training) and download for a place with known SC – useful for seeing accuracy of classifying SC</a:t>
            </a:r>
          </a:p>
          <a:p>
            <a:pPr marL="285750" indent="-285750">
              <a:buFontTx/>
              <a:buChar char="-"/>
            </a:pPr>
            <a:r>
              <a:rPr lang="en-US" sz="1400" dirty="0">
                <a:solidFill>
                  <a:srgbClr val="FF0000"/>
                </a:solidFill>
              </a:rPr>
              <a:t>Monitor </a:t>
            </a:r>
            <a:r>
              <a:rPr lang="en-US" sz="1400" dirty="0" err="1">
                <a:solidFill>
                  <a:srgbClr val="FF0000"/>
                </a:solidFill>
              </a:rPr>
              <a:t>BearBuy</a:t>
            </a:r>
            <a:r>
              <a:rPr lang="en-US" sz="1400" dirty="0">
                <a:solidFill>
                  <a:srgbClr val="FF0000"/>
                </a:solidFill>
              </a:rPr>
              <a:t> for Planet purchase</a:t>
            </a:r>
          </a:p>
        </p:txBody>
      </p:sp>
      <p:sp>
        <p:nvSpPr>
          <p:cNvPr id="5" name="Rectangle 4">
            <a:extLst>
              <a:ext uri="{FF2B5EF4-FFF2-40B4-BE49-F238E27FC236}">
                <a16:creationId xmlns:a16="http://schemas.microsoft.com/office/drawing/2014/main" id="{11695520-25DB-442D-8A66-D49AEF2BA74F}"/>
              </a:ext>
            </a:extLst>
          </p:cNvPr>
          <p:cNvSpPr/>
          <p:nvPr/>
        </p:nvSpPr>
        <p:spPr>
          <a:xfrm>
            <a:off x="96390" y="5050502"/>
            <a:ext cx="7421784" cy="1446550"/>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sz="1400" dirty="0"/>
              <a:t>Do pip install </a:t>
            </a:r>
            <a:r>
              <a:rPr lang="en-US" sz="1400" dirty="0" err="1"/>
              <a:t>earthengine-api</a:t>
            </a:r>
            <a:r>
              <a:rPr lang="en-US" sz="1400" dirty="0"/>
              <a:t> in </a:t>
            </a:r>
            <a:r>
              <a:rPr lang="en-US" sz="1400" dirty="0" err="1"/>
              <a:t>colab</a:t>
            </a:r>
            <a:r>
              <a:rPr lang="en-US" sz="1400" dirty="0"/>
              <a:t> to get virtual machine</a:t>
            </a:r>
          </a:p>
          <a:p>
            <a:r>
              <a:rPr lang="en-US" sz="1400" dirty="0"/>
              <a:t>Import </a:t>
            </a:r>
            <a:r>
              <a:rPr lang="en-US" sz="1400" dirty="0" err="1"/>
              <a:t>ee</a:t>
            </a:r>
            <a:endParaRPr lang="en-US" sz="1400" dirty="0"/>
          </a:p>
          <a:p>
            <a:r>
              <a:rPr lang="en-US" sz="1400" dirty="0" err="1"/>
              <a:t>ee.Initialize</a:t>
            </a:r>
            <a:r>
              <a:rPr lang="en-US" sz="1400" dirty="0"/>
              <a:t>()</a:t>
            </a:r>
          </a:p>
          <a:p>
            <a:r>
              <a:rPr lang="en-US" sz="1400" dirty="0" err="1"/>
              <a:t>ee.batch.Task.list</a:t>
            </a:r>
            <a:r>
              <a:rPr lang="en-US" sz="1400" dirty="0"/>
              <a:t>() – proves can use earth engine</a:t>
            </a:r>
          </a:p>
          <a:p>
            <a:r>
              <a:rPr lang="en-US" sz="1400" dirty="0"/>
              <a:t>Docs: </a:t>
            </a:r>
            <a:r>
              <a:rPr lang="en-US" sz="1400" dirty="0" err="1"/>
              <a:t>github</a:t>
            </a:r>
            <a:r>
              <a:rPr lang="en-US" sz="1400" dirty="0"/>
              <a:t>/</a:t>
            </a:r>
            <a:r>
              <a:rPr lang="en-US" sz="1400" dirty="0" err="1"/>
              <a:t>earthengine-api</a:t>
            </a:r>
            <a:r>
              <a:rPr lang="en-US" sz="1400" dirty="0"/>
              <a:t> -&gt; python -&gt; examples -&gt; </a:t>
            </a:r>
            <a:r>
              <a:rPr lang="en-US" sz="1400" dirty="0" err="1"/>
              <a:t>ipynb</a:t>
            </a:r>
            <a:r>
              <a:rPr lang="en-US" sz="1400" dirty="0"/>
              <a:t> -&gt; example stuff</a:t>
            </a:r>
          </a:p>
        </p:txBody>
      </p:sp>
    </p:spTree>
    <p:extLst>
      <p:ext uri="{BB962C8B-B14F-4D97-AF65-F5344CB8AC3E}">
        <p14:creationId xmlns:p14="http://schemas.microsoft.com/office/powerpoint/2010/main" val="4158227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3966</TotalTime>
  <Words>1330</Words>
  <Application>Microsoft Office PowerPoint</Application>
  <PresentationFormat>Widescreen</PresentationFormat>
  <Paragraphs>92</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Planet images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147</cp:revision>
  <dcterms:created xsi:type="dcterms:W3CDTF">2019-03-21T22:04:56Z</dcterms:created>
  <dcterms:modified xsi:type="dcterms:W3CDTF">2019-04-04T00:28:39Z</dcterms:modified>
</cp:coreProperties>
</file>

<file path=docProps/thumbnail.jpeg>
</file>